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Maven Pro"/>
      <p:regular r:id="rId21"/>
      <p:bold r:id="rId22"/>
    </p:embeddedFont>
    <p:embeddedFont>
      <p:font typeface="Lora"/>
      <p:regular r:id="rId23"/>
      <p:bold r:id="rId24"/>
      <p:italic r:id="rId25"/>
      <p:boldItalic r:id="rId26"/>
    </p:embeddedFont>
    <p:embeddedFont>
      <p:font typeface="Lora Regular"/>
      <p:regular r:id="rId27"/>
      <p:bold r:id="rId28"/>
      <p:italic r:id="rId29"/>
      <p:boldItalic r:id="rId30"/>
    </p:embeddedFont>
    <p:embeddedFont>
      <p:font typeface="EB Garamond"/>
      <p:regular r:id="rId31"/>
      <p:bold r:id="rId32"/>
      <p:italic r:id="rId33"/>
      <p:boldItalic r:id="rId34"/>
    </p:embeddedFont>
    <p:embeddedFont>
      <p:font typeface="Spectral"/>
      <p:regular r:id="rId35"/>
      <p:bold r:id="rId36"/>
      <p:italic r:id="rId37"/>
      <p:boldItalic r:id="rId38"/>
    </p:embeddedFont>
    <p:embeddedFont>
      <p:font typeface="Merriweather Black"/>
      <p:bold r:id="rId39"/>
      <p:boldItalic r:id="rId40"/>
    </p:embeddedFont>
    <p:embeddedFont>
      <p:font typeface="Merriweather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Black-boldItalic.fntdata"/><Relationship Id="rId20" Type="http://schemas.openxmlformats.org/officeDocument/2006/relationships/font" Target="fonts/Nunito-boldItalic.fntdata"/><Relationship Id="rId42" Type="http://schemas.openxmlformats.org/officeDocument/2006/relationships/font" Target="fonts/Merriweather-bold.fntdata"/><Relationship Id="rId41" Type="http://schemas.openxmlformats.org/officeDocument/2006/relationships/font" Target="fonts/Merriweather-regular.fntdata"/><Relationship Id="rId22" Type="http://schemas.openxmlformats.org/officeDocument/2006/relationships/font" Target="fonts/MavenPro-bold.fntdata"/><Relationship Id="rId44" Type="http://schemas.openxmlformats.org/officeDocument/2006/relationships/font" Target="fonts/Merriweather-boldItalic.fntdata"/><Relationship Id="rId21" Type="http://schemas.openxmlformats.org/officeDocument/2006/relationships/font" Target="fonts/MavenPro-regular.fntdata"/><Relationship Id="rId43" Type="http://schemas.openxmlformats.org/officeDocument/2006/relationships/font" Target="fonts/Merriweather-italic.fntdata"/><Relationship Id="rId24" Type="http://schemas.openxmlformats.org/officeDocument/2006/relationships/font" Target="fonts/Lora-bold.fntdata"/><Relationship Id="rId23" Type="http://schemas.openxmlformats.org/officeDocument/2006/relationships/font" Target="fonts/Lor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-boldItalic.fntdata"/><Relationship Id="rId25" Type="http://schemas.openxmlformats.org/officeDocument/2006/relationships/font" Target="fonts/Lora-italic.fntdata"/><Relationship Id="rId28" Type="http://schemas.openxmlformats.org/officeDocument/2006/relationships/font" Target="fonts/LoraRegular-bold.fntdata"/><Relationship Id="rId27" Type="http://schemas.openxmlformats.org/officeDocument/2006/relationships/font" Target="fonts/LoraRegula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Regula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regular.fntdata"/><Relationship Id="rId30" Type="http://schemas.openxmlformats.org/officeDocument/2006/relationships/font" Target="fonts/LoraRegular-boldItalic.fntdata"/><Relationship Id="rId11" Type="http://schemas.openxmlformats.org/officeDocument/2006/relationships/slide" Target="slides/slide6.xml"/><Relationship Id="rId33" Type="http://schemas.openxmlformats.org/officeDocument/2006/relationships/font" Target="fonts/EBGaramond-italic.fntdata"/><Relationship Id="rId10" Type="http://schemas.openxmlformats.org/officeDocument/2006/relationships/slide" Target="slides/slide5.xml"/><Relationship Id="rId32" Type="http://schemas.openxmlformats.org/officeDocument/2006/relationships/font" Target="fonts/EBGaramond-bold.fntdata"/><Relationship Id="rId13" Type="http://schemas.openxmlformats.org/officeDocument/2006/relationships/slide" Target="slides/slide8.xml"/><Relationship Id="rId35" Type="http://schemas.openxmlformats.org/officeDocument/2006/relationships/font" Target="fonts/Spectral-regular.fntdata"/><Relationship Id="rId12" Type="http://schemas.openxmlformats.org/officeDocument/2006/relationships/slide" Target="slides/slide7.xml"/><Relationship Id="rId34" Type="http://schemas.openxmlformats.org/officeDocument/2006/relationships/font" Target="fonts/EBGaramond-boldItalic.fntdata"/><Relationship Id="rId15" Type="http://schemas.openxmlformats.org/officeDocument/2006/relationships/slide" Target="slides/slide10.xml"/><Relationship Id="rId37" Type="http://schemas.openxmlformats.org/officeDocument/2006/relationships/font" Target="fonts/Spectral-italic.fntdata"/><Relationship Id="rId14" Type="http://schemas.openxmlformats.org/officeDocument/2006/relationships/slide" Target="slides/slide9.xml"/><Relationship Id="rId36" Type="http://schemas.openxmlformats.org/officeDocument/2006/relationships/font" Target="fonts/Spectral-bold.fntdata"/><Relationship Id="rId17" Type="http://schemas.openxmlformats.org/officeDocument/2006/relationships/font" Target="fonts/Nunito-regular.fntdata"/><Relationship Id="rId39" Type="http://schemas.openxmlformats.org/officeDocument/2006/relationships/font" Target="fonts/MerriweatherBlack-bold.fntdata"/><Relationship Id="rId16" Type="http://schemas.openxmlformats.org/officeDocument/2006/relationships/slide" Target="slides/slide11.xml"/><Relationship Id="rId38" Type="http://schemas.openxmlformats.org/officeDocument/2006/relationships/font" Target="fonts/Spectral-boldItalic.fntdata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0740cd96d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0740cd96d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d455940253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d455940253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0740cd96d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0740cd96d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a0ce26c0044e4a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a0ce26c0044e4a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0740cd96d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0740cd96d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55940253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55940253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0740cd96d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0740cd96d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d0740cd96d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d0740cd96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0740cd96d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d0740cd96d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0740cd96d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d0740cd96d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1259975" y="1485375"/>
            <a:ext cx="28995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Bookman Old Style"/>
                <a:ea typeface="Bookman Old Style"/>
                <a:cs typeface="Bookman Old Style"/>
                <a:sym typeface="Bookman Old Style"/>
              </a:rPr>
              <a:t>Technocrats</a:t>
            </a:r>
            <a:endParaRPr b="1" sz="3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8" name="Google Shape;278;p13"/>
          <p:cNvSpPr txBox="1"/>
          <p:nvPr/>
        </p:nvSpPr>
        <p:spPr>
          <a:xfrm>
            <a:off x="4159475" y="3152575"/>
            <a:ext cx="31062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Members:</a:t>
            </a:r>
            <a:endParaRPr b="1"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       Praveenkumar S</a:t>
            </a:r>
            <a:endParaRPr b="1"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       Ravindhar K</a:t>
            </a:r>
            <a:endParaRPr b="1"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       Narmadhai M</a:t>
            </a:r>
            <a:endParaRPr b="1" sz="19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       Veerammal </a:t>
            </a:r>
            <a:r>
              <a:rPr b="1" lang="en" sz="1900">
                <a:latin typeface="Nunito"/>
                <a:ea typeface="Nunito"/>
                <a:cs typeface="Nunito"/>
                <a:sym typeface="Nunito"/>
              </a:rPr>
              <a:t>S</a:t>
            </a:r>
            <a:endParaRPr b="1" sz="1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297075" y="348800"/>
            <a:ext cx="29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 Black"/>
                <a:ea typeface="Merriweather Black"/>
                <a:cs typeface="Merriweather Black"/>
                <a:sym typeface="Merriweather Black"/>
              </a:rPr>
              <a:t>TEAM</a:t>
            </a:r>
            <a:endParaRPr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2"/>
          <p:cNvSpPr txBox="1"/>
          <p:nvPr>
            <p:ph type="title"/>
          </p:nvPr>
        </p:nvSpPr>
        <p:spPr>
          <a:xfrm>
            <a:off x="1091850" y="598575"/>
            <a:ext cx="74544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differs our app from others</a:t>
            </a:r>
            <a:endParaRPr/>
          </a:p>
        </p:txBody>
      </p:sp>
      <p:sp>
        <p:nvSpPr>
          <p:cNvPr id="357" name="Google Shape;357;p22"/>
          <p:cNvSpPr txBox="1"/>
          <p:nvPr>
            <p:ph idx="1" type="body"/>
          </p:nvPr>
        </p:nvSpPr>
        <p:spPr>
          <a:xfrm>
            <a:off x="1989600" y="16678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Has more motivation content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Courses with </a:t>
            </a:r>
            <a:r>
              <a:rPr lang="en" sz="2200"/>
              <a:t>period</a:t>
            </a:r>
            <a:r>
              <a:rPr lang="en" sz="2200"/>
              <a:t> wise trending techs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Course overviews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Comfortable user interface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Points based on performance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Make note </a:t>
            </a:r>
            <a:r>
              <a:rPr lang="en" sz="2200"/>
              <a:t>remember</a:t>
            </a:r>
            <a:r>
              <a:rPr lang="en" sz="2200"/>
              <a:t> everything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arenR"/>
            </a:pPr>
            <a:r>
              <a:rPr lang="en" sz="2200"/>
              <a:t>Collaborative platform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3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23"/>
          <p:cNvPicPr preferRelativeResize="0"/>
          <p:nvPr/>
        </p:nvPicPr>
        <p:blipFill rotWithShape="1">
          <a:blip r:embed="rId3">
            <a:alphaModFix/>
          </a:blip>
          <a:srcRect b="1429" l="-968" r="-937" t="0"/>
          <a:stretch/>
        </p:blipFill>
        <p:spPr>
          <a:xfrm>
            <a:off x="-173525" y="-58675"/>
            <a:ext cx="9429049" cy="52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ctrTitle"/>
          </p:nvPr>
        </p:nvSpPr>
        <p:spPr>
          <a:xfrm>
            <a:off x="2088300" y="2150100"/>
            <a:ext cx="5422500" cy="8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Education</a:t>
            </a:r>
            <a:endParaRPr sz="6800"/>
          </a:p>
        </p:txBody>
      </p:sp>
      <p:sp>
        <p:nvSpPr>
          <p:cNvPr id="285" name="Google Shape;285;p14"/>
          <p:cNvSpPr txBox="1"/>
          <p:nvPr/>
        </p:nvSpPr>
        <p:spPr>
          <a:xfrm>
            <a:off x="258775" y="357100"/>
            <a:ext cx="2949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AD1DC"/>
                </a:solidFill>
                <a:latin typeface="Merriweather Black"/>
                <a:ea typeface="Merriweather Black"/>
                <a:cs typeface="Merriweather Black"/>
                <a:sym typeface="Merriweather Black"/>
              </a:rPr>
              <a:t>Challenge</a:t>
            </a:r>
            <a:endParaRPr sz="2400">
              <a:solidFill>
                <a:srgbClr val="EAD1DC"/>
              </a:solidFill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sp>
        <p:nvSpPr>
          <p:cNvPr id="286" name="Google Shape;286;p14"/>
          <p:cNvSpPr txBox="1"/>
          <p:nvPr/>
        </p:nvSpPr>
        <p:spPr>
          <a:xfrm>
            <a:off x="2328500" y="657350"/>
            <a:ext cx="29622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682825" y="3110500"/>
            <a:ext cx="6068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3F3F3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288" name="Google Shape;288;p14"/>
          <p:cNvSpPr txBox="1"/>
          <p:nvPr/>
        </p:nvSpPr>
        <p:spPr>
          <a:xfrm>
            <a:off x="1890800" y="2084950"/>
            <a:ext cx="29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type="title"/>
          </p:nvPr>
        </p:nvSpPr>
        <p:spPr>
          <a:xfrm>
            <a:off x="1565900" y="542200"/>
            <a:ext cx="34422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BF9000"/>
                </a:solidFill>
                <a:latin typeface="Spectral"/>
                <a:ea typeface="Spectral"/>
                <a:cs typeface="Spectral"/>
                <a:sym typeface="Spectral"/>
              </a:rPr>
              <a:t>Prob</a:t>
            </a:r>
            <a:r>
              <a:rPr lang="en" sz="3100">
                <a:solidFill>
                  <a:srgbClr val="BF9000"/>
                </a:solidFill>
                <a:latin typeface="Spectral"/>
                <a:ea typeface="Spectral"/>
                <a:cs typeface="Spectral"/>
                <a:sym typeface="Spectral"/>
              </a:rPr>
              <a:t>lem Statement</a:t>
            </a:r>
            <a:endParaRPr sz="3100">
              <a:solidFill>
                <a:srgbClr val="BF9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94" name="Google Shape;294;p15"/>
          <p:cNvSpPr txBox="1"/>
          <p:nvPr>
            <p:ph idx="1" type="body"/>
          </p:nvPr>
        </p:nvSpPr>
        <p:spPr>
          <a:xfrm>
            <a:off x="821700" y="1598500"/>
            <a:ext cx="7500600" cy="29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       1. Transforming learning into Amazing e-learning Experiences.</a:t>
            </a:r>
            <a:endParaRPr sz="1800">
              <a:solidFill>
                <a:srgbClr val="292929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        </a:t>
            </a: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2. Lack Of Learner Motivation And Engagement.</a:t>
            </a:r>
            <a:endParaRPr sz="1800">
              <a:solidFill>
                <a:srgbClr val="292929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3. Staying Up-To-Date With Modern Tech.</a:t>
            </a:r>
            <a:endParaRPr sz="1800">
              <a:solidFill>
                <a:srgbClr val="292929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4. Designing e-learning Courses For Different Generations.</a:t>
            </a:r>
            <a:endParaRPr sz="1800">
              <a:solidFill>
                <a:srgbClr val="292929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5. Measurable learning outcomes.</a:t>
            </a:r>
            <a:endParaRPr sz="1800">
              <a:solidFill>
                <a:srgbClr val="292929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292929"/>
                </a:solidFill>
                <a:latin typeface="Spectral"/>
                <a:ea typeface="Spectral"/>
                <a:cs typeface="Spectral"/>
                <a:sym typeface="Spectral"/>
              </a:rPr>
              <a:t>6. Adaptive learner models to accommodate different learner needs</a:t>
            </a:r>
            <a:r>
              <a:rPr lang="en" sz="1800">
                <a:solidFill>
                  <a:srgbClr val="6AA84F"/>
                </a:solidFill>
                <a:latin typeface="Spectral"/>
                <a:ea typeface="Spectral"/>
                <a:cs typeface="Spectral"/>
                <a:sym typeface="Spectral"/>
              </a:rPr>
              <a:t>.</a:t>
            </a:r>
            <a:endParaRPr sz="1800">
              <a:solidFill>
                <a:srgbClr val="6AA84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200" y="1634525"/>
            <a:ext cx="1657125" cy="2878876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6"/>
          <p:cNvSpPr txBox="1"/>
          <p:nvPr/>
        </p:nvSpPr>
        <p:spPr>
          <a:xfrm>
            <a:off x="1459875" y="1634525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600">
                <a:latin typeface="Lora"/>
                <a:ea typeface="Lora"/>
                <a:cs typeface="Lora"/>
                <a:sym typeface="Lora"/>
              </a:rPr>
              <a:t>MeLearn App </a:t>
            </a:r>
            <a:endParaRPr sz="1600"/>
          </a:p>
        </p:txBody>
      </p:sp>
      <p:sp>
        <p:nvSpPr>
          <p:cNvPr id="301" name="Google Shape;301;p16"/>
          <p:cNvSpPr txBox="1"/>
          <p:nvPr/>
        </p:nvSpPr>
        <p:spPr>
          <a:xfrm>
            <a:off x="3072000" y="483275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Bookman Old Style"/>
                <a:ea typeface="Bookman Old Style"/>
                <a:cs typeface="Bookman Old Style"/>
                <a:sym typeface="Bookman Old Style"/>
              </a:rPr>
              <a:t> Our  Solution</a:t>
            </a:r>
            <a:endParaRPr sz="2900"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302" name="Google Shape;302;p16"/>
          <p:cNvSpPr txBox="1"/>
          <p:nvPr/>
        </p:nvSpPr>
        <p:spPr>
          <a:xfrm>
            <a:off x="2318250" y="2848200"/>
            <a:ext cx="3780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ora Regular"/>
                <a:ea typeface="Lora Regular"/>
                <a:cs typeface="Lora Regular"/>
                <a:sym typeface="Lora Regular"/>
              </a:rPr>
              <a:t>“Application for mobile, web and desktop Build with Flutter (UI toolkit)”</a:t>
            </a:r>
            <a:endParaRPr sz="1900"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/>
        </p:nvSpPr>
        <p:spPr>
          <a:xfrm>
            <a:off x="1896000" y="1667025"/>
            <a:ext cx="5352000" cy="46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Relax games</a:t>
            </a:r>
            <a:endParaRPr b="1" sz="2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Suggested scheduled</a:t>
            </a:r>
            <a:endParaRPr b="1" sz="2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courses </a:t>
            </a:r>
            <a:endParaRPr b="1" sz="2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Compressed material</a:t>
            </a:r>
            <a:endParaRPr b="1" sz="2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Georgia"/>
              <a:buAutoNum type="arabicParenR"/>
            </a:pPr>
            <a:r>
              <a:rPr b="1" lang="en" sz="2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Score Progress Chart</a:t>
            </a:r>
            <a:endParaRPr b="1" sz="2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Account history</a:t>
            </a:r>
            <a:endParaRPr b="1" sz="230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Nunito"/>
              <a:buAutoNum type="arabicParenR"/>
            </a:pPr>
            <a:r>
              <a:rPr b="1" lang="en" sz="2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Offline dictionary</a:t>
            </a:r>
            <a:endParaRPr b="1" sz="2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            </a:t>
            </a:r>
            <a:endParaRPr b="1" sz="2200">
              <a:solidFill>
                <a:srgbClr val="0000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              </a:t>
            </a:r>
            <a:endParaRPr b="1" sz="2200">
              <a:solidFill>
                <a:srgbClr val="0000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BF9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BF9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BF900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b="1" sz="2200">
              <a:solidFill>
                <a:srgbClr val="BF9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178200" y="0"/>
            <a:ext cx="7160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Bookman Old Style"/>
                <a:ea typeface="Bookman Old Style"/>
                <a:cs typeface="Bookman Old Style"/>
                <a:sym typeface="Bookman Old Style"/>
              </a:rPr>
              <a:t>Table of content in app</a:t>
            </a:r>
            <a:endParaRPr b="1" sz="3600"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pic>
        <p:nvPicPr>
          <p:cNvPr id="309" name="Google Shape;3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">
            <a:off x="6816152" y="1280304"/>
            <a:ext cx="1970320" cy="1583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303800" y="598575"/>
            <a:ext cx="22077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Tools  used</a:t>
            </a:r>
            <a:endParaRPr sz="26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315" name="Google Shape;315;p18"/>
          <p:cNvSpPr txBox="1"/>
          <p:nvPr/>
        </p:nvSpPr>
        <p:spPr>
          <a:xfrm>
            <a:off x="1217675" y="1350800"/>
            <a:ext cx="41979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ookman Old Style"/>
                <a:ea typeface="Bookman Old Style"/>
                <a:cs typeface="Bookman Old Style"/>
                <a:sym typeface="Bookman Old Style"/>
              </a:rPr>
              <a:t> Flutter </a:t>
            </a: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ookman Old Style"/>
                <a:ea typeface="Bookman Old Style"/>
                <a:cs typeface="Bookman Old Style"/>
                <a:sym typeface="Bookman Old Style"/>
              </a:rPr>
              <a:t> Intellij Idea</a:t>
            </a: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ookman Old Style"/>
                <a:ea typeface="Bookman Old Style"/>
                <a:cs typeface="Bookman Old Style"/>
                <a:sym typeface="Bookman Old Style"/>
              </a:rPr>
              <a:t> Chrome web or Emulator</a:t>
            </a: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1303800" y="3259650"/>
            <a:ext cx="2962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Spectral"/>
                <a:ea typeface="Spectral"/>
                <a:cs typeface="Spectral"/>
                <a:sym typeface="Spectral"/>
              </a:rPr>
              <a:t>Technology Used</a:t>
            </a:r>
            <a:endParaRPr b="1" sz="25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1976025" y="4146450"/>
            <a:ext cx="296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ookman Old Style"/>
                <a:ea typeface="Bookman Old Style"/>
                <a:cs typeface="Bookman Old Style"/>
                <a:sym typeface="Bookman Old Style"/>
              </a:rPr>
              <a:t>Dart Language</a:t>
            </a:r>
            <a:endParaRPr sz="2000"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pic>
        <p:nvPicPr>
          <p:cNvPr id="318" name="Google Shape;3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659" y="3970427"/>
            <a:ext cx="1296065" cy="999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5075" y="764488"/>
            <a:ext cx="1545400" cy="103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8600" y="1577939"/>
            <a:ext cx="1853700" cy="956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5575" y="2429274"/>
            <a:ext cx="830375" cy="8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/>
          <p:nvPr>
            <p:ph type="title"/>
          </p:nvPr>
        </p:nvSpPr>
        <p:spPr>
          <a:xfrm>
            <a:off x="1202225" y="623375"/>
            <a:ext cx="76917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of </a:t>
            </a:r>
            <a:r>
              <a:rPr lang="en"/>
              <a:t>implementation</a:t>
            </a:r>
            <a:r>
              <a:rPr lang="en"/>
              <a:t> and </a:t>
            </a:r>
            <a:r>
              <a:rPr lang="en"/>
              <a:t>feasibility</a:t>
            </a:r>
            <a:r>
              <a:rPr lang="en"/>
              <a:t> </a:t>
            </a:r>
            <a:endParaRPr/>
          </a:p>
        </p:txBody>
      </p:sp>
      <p:sp>
        <p:nvSpPr>
          <p:cNvPr id="327" name="Google Shape;327;p19"/>
          <p:cNvSpPr txBox="1"/>
          <p:nvPr>
            <p:ph idx="1" type="body"/>
          </p:nvPr>
        </p:nvSpPr>
        <p:spPr>
          <a:xfrm>
            <a:off x="3210025" y="2138775"/>
            <a:ext cx="5719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b="1" lang="en" sz="1800">
                <a:latin typeface="EB Garamond"/>
                <a:ea typeface="EB Garamond"/>
                <a:cs typeface="EB Garamond"/>
                <a:sym typeface="EB Garamond"/>
              </a:rPr>
              <a:t>All the tools and Technologies used for developing revivily are free, hence the cost of production and development is close to 10,000/Rs</a:t>
            </a:r>
            <a:endParaRPr b="1"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EB Garamond"/>
              <a:ea typeface="EB Garamond"/>
              <a:cs typeface="EB Garamond"/>
              <a:sym typeface="EB Garamond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EB Garamond"/>
              <a:buChar char="●"/>
            </a:pPr>
            <a:r>
              <a:rPr b="1" lang="en" sz="1600">
                <a:latin typeface="EB Garamond"/>
                <a:ea typeface="EB Garamond"/>
                <a:cs typeface="EB Garamond"/>
                <a:sym typeface="EB Garamond"/>
              </a:rPr>
              <a:t>All MeLearn app users requires is either Android device or IOS device and an internet connection which makes it affordable for everyone...</a:t>
            </a:r>
            <a:endParaRPr b="1" sz="1600"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328" name="Google Shape;3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50" y="1425300"/>
            <a:ext cx="2781501" cy="355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0"/>
          <p:cNvSpPr txBox="1"/>
          <p:nvPr/>
        </p:nvSpPr>
        <p:spPr>
          <a:xfrm>
            <a:off x="508150" y="185900"/>
            <a:ext cx="461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Nunito"/>
                <a:ea typeface="Nunito"/>
                <a:cs typeface="Nunito"/>
                <a:sym typeface="Nunito"/>
              </a:rPr>
              <a:t>Wireframes</a:t>
            </a:r>
            <a:endParaRPr b="1" sz="2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780825" y="917150"/>
            <a:ext cx="50073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HOMEPAGE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LOGINPAGE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MY PAGE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REGISTRATION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CHANGE PASSWORD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EDIT PROFILE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CONTACT US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cxnSp>
        <p:nvCxnSpPr>
          <p:cNvPr id="335" name="Google Shape;335;p20"/>
          <p:cNvCxnSpPr/>
          <p:nvPr/>
        </p:nvCxnSpPr>
        <p:spPr>
          <a:xfrm>
            <a:off x="1809525" y="123940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20"/>
          <p:cNvCxnSpPr/>
          <p:nvPr/>
        </p:nvCxnSpPr>
        <p:spPr>
          <a:xfrm>
            <a:off x="6305450" y="170165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" name="Google Shape;337;p20"/>
          <p:cNvCxnSpPr/>
          <p:nvPr/>
        </p:nvCxnSpPr>
        <p:spPr>
          <a:xfrm>
            <a:off x="1809525" y="1802638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8" name="Google Shape;338;p20"/>
          <p:cNvCxnSpPr/>
          <p:nvPr/>
        </p:nvCxnSpPr>
        <p:spPr>
          <a:xfrm>
            <a:off x="1809525" y="2365875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" name="Google Shape;339;p20"/>
          <p:cNvCxnSpPr/>
          <p:nvPr/>
        </p:nvCxnSpPr>
        <p:spPr>
          <a:xfrm>
            <a:off x="1809525" y="337345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20"/>
          <p:cNvCxnSpPr/>
          <p:nvPr/>
        </p:nvCxnSpPr>
        <p:spPr>
          <a:xfrm>
            <a:off x="1809525" y="280700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20"/>
          <p:cNvCxnSpPr/>
          <p:nvPr/>
        </p:nvCxnSpPr>
        <p:spPr>
          <a:xfrm>
            <a:off x="6305450" y="218590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20"/>
          <p:cNvCxnSpPr/>
          <p:nvPr/>
        </p:nvCxnSpPr>
        <p:spPr>
          <a:xfrm>
            <a:off x="1809525" y="380585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20"/>
          <p:cNvSpPr txBox="1"/>
          <p:nvPr/>
        </p:nvSpPr>
        <p:spPr>
          <a:xfrm>
            <a:off x="4805450" y="1412800"/>
            <a:ext cx="30000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PAGE OF ADVISOR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PAGE OF STUDENT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ADVISOR INFORMATION</a:t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41B47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700"/>
              <a:buFont typeface="Bookman Old Style"/>
              <a:buChar char="●"/>
            </a:pPr>
            <a:r>
              <a:rPr lang="en" sz="1700">
                <a:solidFill>
                  <a:srgbClr val="741B47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STUDENT INFORMATION</a:t>
            </a:r>
            <a:endParaRPr/>
          </a:p>
        </p:txBody>
      </p:sp>
      <p:cxnSp>
        <p:nvCxnSpPr>
          <p:cNvPr id="344" name="Google Shape;344;p20"/>
          <p:cNvCxnSpPr/>
          <p:nvPr/>
        </p:nvCxnSpPr>
        <p:spPr>
          <a:xfrm>
            <a:off x="6123225" y="3079700"/>
            <a:ext cx="0" cy="27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750" y="829600"/>
            <a:ext cx="2650200" cy="431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8775" y="829600"/>
            <a:ext cx="2650175" cy="4313899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1"/>
          <p:cNvSpPr txBox="1"/>
          <p:nvPr/>
        </p:nvSpPr>
        <p:spPr>
          <a:xfrm>
            <a:off x="3024150" y="111550"/>
            <a:ext cx="4325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Nunito"/>
                <a:ea typeface="Nunito"/>
                <a:cs typeface="Nunito"/>
                <a:sym typeface="Nunito"/>
              </a:rPr>
              <a:t>OUR APP(sample page)</a:t>
            </a:r>
            <a:endParaRPr sz="27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